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4" r:id="rId4"/>
    <p:sldId id="258" r:id="rId5"/>
    <p:sldId id="285" r:id="rId6"/>
    <p:sldId id="259" r:id="rId7"/>
    <p:sldId id="286" r:id="rId8"/>
    <p:sldId id="260" r:id="rId9"/>
    <p:sldId id="261" r:id="rId10"/>
    <p:sldId id="262" r:id="rId11"/>
    <p:sldId id="263" r:id="rId12"/>
    <p:sldId id="264" r:id="rId13"/>
    <p:sldId id="265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287" r:id="rId22"/>
    <p:sldId id="266" r:id="rId23"/>
    <p:sldId id="267" r:id="rId24"/>
    <p:sldId id="288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89" r:id="rId36"/>
    <p:sldId id="278" r:id="rId37"/>
    <p:sldId id="279" r:id="rId38"/>
    <p:sldId id="280" r:id="rId39"/>
    <p:sldId id="281" r:id="rId40"/>
    <p:sldId id="290" r:id="rId41"/>
    <p:sldId id="282" r:id="rId42"/>
    <p:sldId id="291" r:id="rId43"/>
    <p:sldId id="283" r:id="rId44"/>
    <p:sldId id="292" r:id="rId45"/>
    <p:sldId id="293" r:id="rId46"/>
    <p:sldId id="294" r:id="rId47"/>
    <p:sldId id="295" r:id="rId48"/>
    <p:sldId id="296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94660"/>
  </p:normalViewPr>
  <p:slideViewPr>
    <p:cSldViewPr snapToGrid="0">
      <p:cViewPr varScale="1">
        <p:scale>
          <a:sx n="87" d="100"/>
          <a:sy n="87" d="100"/>
        </p:scale>
        <p:origin x="38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44DA1-E402-43B4-988D-A8E966D00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9258A2B-9041-436D-AB90-2DD5422E8A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627F22-0096-42B6-99C0-862B8E6CD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C7875-85EC-4B08-A761-D92CC9234221}" type="datetimeFigureOut">
              <a:rPr lang="zh-CN" altLang="en-US" smtClean="0"/>
              <a:t>2021-04-30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C5AAFB-B5E1-4145-84C1-3A1335881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08E573-4BDE-4B27-BAE5-AD0931A0C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229D6-72C0-4910-A897-24295AFC8D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280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4D4691-4EC0-4753-9DB4-76FF0E96F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B391BA6-123D-446F-8B3A-D665F158F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F1EEFB-BE8A-4534-BFA4-55D74CF9C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C7875-85EC-4B08-A761-D92CC9234221}" type="datetimeFigureOut">
              <a:rPr lang="zh-CN" altLang="en-US" smtClean="0"/>
              <a:t>2021-04-30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45C86D-2A9A-4C45-A695-B92F10AA8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C7788A-F624-4981-90B5-20050F195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229D6-72C0-4910-A897-24295AFC8D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257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8006E2A-3BB6-4723-A47F-713AB5B5EF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E27C805-C1BC-4230-83C4-FE4D839AA3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504144-E5D8-4B49-8E11-DD28789E3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C7875-85EC-4B08-A761-D92CC9234221}" type="datetimeFigureOut">
              <a:rPr lang="zh-CN" altLang="en-US" smtClean="0"/>
              <a:t>2021-04-30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69DDF4-450C-413F-8C34-FFA0CE990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EDC086-7302-4C9D-B538-22AD1CD10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229D6-72C0-4910-A897-24295AFC8D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2087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EB6F2-3254-4D12-814F-A69B6995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293808-6FB5-4CF3-8E54-CCFC1509F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16E7C0-4330-458D-8CE0-1EF1FB92F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C7875-85EC-4B08-A761-D92CC9234221}" type="datetimeFigureOut">
              <a:rPr lang="zh-CN" altLang="en-US" smtClean="0"/>
              <a:t>2021-04-30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A3CD0F-43F1-4CA7-86EF-EE56630F1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14E87D-BEC0-4726-AD70-1DD191B54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229D6-72C0-4910-A897-24295AFC8D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084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AC9A86-6075-401B-902C-AA9FD2FF4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E40F88-E648-45CB-B52B-4146A3741B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7A0C3D-BAA0-41A1-8B3D-0FCC6CF1A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C7875-85EC-4B08-A761-D92CC9234221}" type="datetimeFigureOut">
              <a:rPr lang="zh-CN" altLang="en-US" smtClean="0"/>
              <a:t>2021-04-30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34C1D1-A751-44A3-9114-8FFFEB61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2B07B5-821D-4331-9AE7-8FE4180A2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229D6-72C0-4910-A897-24295AFC8D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358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F2B0F3-E3F0-495A-ABA4-AC1ED85A0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045D24-8699-4D6D-8B0D-40741E5145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25F6D6F-8723-461D-8F3C-AAE0477208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C450D0-AAC5-493F-AD77-697F1848F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C7875-85EC-4B08-A761-D92CC9234221}" type="datetimeFigureOut">
              <a:rPr lang="zh-CN" altLang="en-US" smtClean="0"/>
              <a:t>2021-04-30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2BA30F0-6472-4FD6-A78E-64FF484CA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1A8D5C-0D6A-4B2D-898F-B9F66C063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229D6-72C0-4910-A897-24295AFC8D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7533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1D0FAE-F2D4-4173-BFBE-41C855E32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F23003-20E0-41BB-B04F-1D0EFFD6E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3C9584-8D61-4CF0-A769-4ADEE2332D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6D5B9D9-54FA-4F94-BDCE-2973D0472F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1955772-A0AC-4AB8-8CAF-1121951A30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0F3F28C-75E8-4716-9BDD-FA74C7A68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C7875-85EC-4B08-A761-D92CC9234221}" type="datetimeFigureOut">
              <a:rPr lang="zh-CN" altLang="en-US" smtClean="0"/>
              <a:t>2021-04-30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17C32C3-9B96-403A-83EA-556A1093D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AE59E8B-C867-4B79-A385-2DF3156F3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229D6-72C0-4910-A897-24295AFC8D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120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030DF4-BB7B-4D48-876D-60579BC50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458E05B-2E1E-4E4E-9363-1EEC8A833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C7875-85EC-4B08-A761-D92CC9234221}" type="datetimeFigureOut">
              <a:rPr lang="zh-CN" altLang="en-US" smtClean="0"/>
              <a:t>2021-04-30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A1C21D1-3187-4C32-8A23-2A4C53074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E9520C-C316-4537-B2AE-1FA948D49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229D6-72C0-4910-A897-24295AFC8D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396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1A6E9F7-7DA5-44B7-A632-2C8F76874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C7875-85EC-4B08-A761-D92CC9234221}" type="datetimeFigureOut">
              <a:rPr lang="zh-CN" altLang="en-US" smtClean="0"/>
              <a:t>2021-04-30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B57D4CF-F350-4582-A794-60DE8F9F9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FFEE8B-072D-4C69-B90D-2FDF802C5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229D6-72C0-4910-A897-24295AFC8D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4788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324984-D96D-4EC7-860F-D62ADFDCD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2EA024-6332-42ED-BF56-28EE1DBC3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D73F4AA-2C6C-4636-B28E-3D888F2ED4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1D71FD-D585-45D3-B517-91C05BBFB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C7875-85EC-4B08-A761-D92CC9234221}" type="datetimeFigureOut">
              <a:rPr lang="zh-CN" altLang="en-US" smtClean="0"/>
              <a:t>2021-04-30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FBF1BF-5C31-44B2-AD09-4CCB7F49E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81515A6-0ABD-4A8C-90C6-446FD13F1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229D6-72C0-4910-A897-24295AFC8D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7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A66249-85D8-4E84-8F54-349EA5F4A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3639451-FC5F-4201-A51A-E1D86181B9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EC70C9-2E85-4720-A22C-31EFEF034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9171FA-D1F4-4961-A7C6-3F1DA422D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C7875-85EC-4B08-A761-D92CC9234221}" type="datetimeFigureOut">
              <a:rPr lang="zh-CN" altLang="en-US" smtClean="0"/>
              <a:t>2021-04-30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E98B11-848E-4ECA-B4EC-E5C11532A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045551-3632-49D0-B94D-0BD4C9874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229D6-72C0-4910-A897-24295AFC8D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235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6507FF4-288E-4DB6-A316-ABFDCC3EA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B3FE49-8CD9-453E-AD07-0838F95CE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C35B3C-23B6-4F61-8C79-B829A1D3E8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C7875-85EC-4B08-A761-D92CC9234221}" type="datetimeFigureOut">
              <a:rPr lang="zh-CN" altLang="en-US" smtClean="0"/>
              <a:t>2021-04-30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88AB2D-2BD4-48D6-BB7F-76650C4BB1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B663A9-AE91-4777-9E15-1ADDFB4428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C229D6-72C0-4910-A897-24295AFC8D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86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37C094-47E0-4F22-A7A1-EAD22ABEA7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28143"/>
          </a:xfrm>
        </p:spPr>
        <p:txBody>
          <a:bodyPr>
            <a:normAutofit/>
          </a:bodyPr>
          <a:lstStyle/>
          <a:p>
            <a:pPr algn="r"/>
            <a:r>
              <a:rPr lang="zh-CN" altLang="en-US" dirty="0"/>
              <a:t>家政服务机器人小智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sz="4800" dirty="0"/>
              <a:t>--</a:t>
            </a:r>
            <a:r>
              <a:rPr lang="zh-CN" altLang="en-US" sz="4800" dirty="0"/>
              <a:t>软件设计报告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B13569D-F908-4677-A9DD-44951A9F58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50505"/>
            <a:ext cx="9144000" cy="1655762"/>
          </a:xfrm>
        </p:spPr>
        <p:txBody>
          <a:bodyPr>
            <a:normAutofit lnSpcReduction="10000"/>
          </a:bodyPr>
          <a:lstStyle/>
          <a:p>
            <a:pPr algn="r"/>
            <a:endParaRPr lang="en-US" altLang="zh-CN" dirty="0"/>
          </a:p>
          <a:p>
            <a:pPr algn="r"/>
            <a:endParaRPr lang="en-US" altLang="zh-CN" dirty="0"/>
          </a:p>
          <a:p>
            <a:pPr algn="r"/>
            <a:r>
              <a:rPr lang="zh-CN" altLang="en-US" dirty="0"/>
              <a:t>拿得稳放得队</a:t>
            </a:r>
            <a:endParaRPr lang="en-US" altLang="zh-CN" dirty="0"/>
          </a:p>
          <a:p>
            <a:pPr algn="r"/>
            <a:r>
              <a:rPr lang="zh-CN" altLang="en-US" dirty="0"/>
              <a:t>汇报人：彭维崑</a:t>
            </a:r>
          </a:p>
        </p:txBody>
      </p:sp>
    </p:spTree>
    <p:extLst>
      <p:ext uri="{BB962C8B-B14F-4D97-AF65-F5344CB8AC3E}">
        <p14:creationId xmlns:p14="http://schemas.microsoft.com/office/powerpoint/2010/main" val="2782721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AB25DA4-C5BC-4D19-B651-142548132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系统体系结构设计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60AFE8E-76F9-4C20-A6FD-0BB503DF0B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9953" y="1013012"/>
            <a:ext cx="10830795" cy="18556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ctr">
              <a:buFont typeface="Arial" panose="020B0604020202020204" pitchFamily="34" charset="0"/>
              <a:buChar char="•"/>
            </a:pPr>
            <a:endParaRPr lang="en-US" altLang="zh-CN" sz="1300" dirty="0"/>
          </a:p>
          <a:p>
            <a:pPr indent="-228600" algn="ctr">
              <a:buFont typeface="Arial" panose="020B0604020202020204" pitchFamily="34" charset="0"/>
              <a:buChar char="•"/>
            </a:pPr>
            <a:r>
              <a:rPr lang="zh-CN" altLang="en-US" sz="2000" dirty="0"/>
              <a:t>总调度器定义了三个主要任务的整体执行逻辑。当调度器接到用户界面发布的服务，会启动相应的任务脚本，调度传感器、地图、控制器三个模块完成任务。</a:t>
            </a:r>
          </a:p>
        </p:txBody>
      </p:sp>
      <p:pic>
        <p:nvPicPr>
          <p:cNvPr id="6" name="图片 5" descr="图形用户界面, 应用程序, Teams&#10;&#10;描述已自动生成">
            <a:extLst>
              <a:ext uri="{FF2B5EF4-FFF2-40B4-BE49-F238E27FC236}">
                <a16:creationId xmlns:a16="http://schemas.microsoft.com/office/drawing/2014/main" id="{8D2B8766-C2AE-4C94-B44D-235E714150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8" t="31155" r="23602" b="38260"/>
          <a:stretch/>
        </p:blipFill>
        <p:spPr>
          <a:xfrm>
            <a:off x="835154" y="3287160"/>
            <a:ext cx="10515595" cy="213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967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E057D23-B48F-4F40-AEC7-ECA6696D8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系统体系结构设计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6DBC97A-E403-49BE-8BEB-B5FC69098B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51164" y="586822"/>
            <a:ext cx="600263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altLang="zh-CN" sz="18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zh-CN" altLang="en-US" sz="2000" dirty="0"/>
              <a:t>控制层的三个模块承载了任务执行的核心功能。调度器将任务拆解为不同的子任务，分配给这三个模块完成，如导航、建图、抓取等子任务。同时根据这些子任务向功能层发布数据和控制消息。</a:t>
            </a:r>
          </a:p>
        </p:txBody>
      </p:sp>
      <p:pic>
        <p:nvPicPr>
          <p:cNvPr id="6" name="图片 5" descr="图形用户界面, 应用程序, Teams&#10;&#10;描述已自动生成">
            <a:extLst>
              <a:ext uri="{FF2B5EF4-FFF2-40B4-BE49-F238E27FC236}">
                <a16:creationId xmlns:a16="http://schemas.microsoft.com/office/drawing/2014/main" id="{0610FCFA-433D-4888-8A02-443324E6C9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95" r="8897" b="22878"/>
          <a:stretch/>
        </p:blipFill>
        <p:spPr>
          <a:xfrm>
            <a:off x="557784" y="3613727"/>
            <a:ext cx="11164824" cy="172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02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A65428F-8572-4F35-94FA-9EC1A13D2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系统体系结构设计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A21E223-DDE4-484F-AFB9-DDA69CFD54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4295" y="502920"/>
            <a:ext cx="689457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altLang="zh-CN" sz="22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zh-CN" altLang="en-US" sz="2000" dirty="0"/>
              <a:t>功能层接收控制层的控制和数据，进行数据采集如雷达摄像头等模块，同时接收上层的控制指令，如速度控制、机械臂控制等，完成最基本的功能。</a:t>
            </a:r>
          </a:p>
        </p:txBody>
      </p:sp>
      <p:pic>
        <p:nvPicPr>
          <p:cNvPr id="6" name="图片 5" descr="图形用户界面, 应用程序, Teams&#10;&#10;描述已自动生成">
            <a:extLst>
              <a:ext uri="{FF2B5EF4-FFF2-40B4-BE49-F238E27FC236}">
                <a16:creationId xmlns:a16="http://schemas.microsoft.com/office/drawing/2014/main" id="{60C58BAD-E6BC-416F-89CB-9B17646189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97" r="9338"/>
          <a:stretch/>
        </p:blipFill>
        <p:spPr>
          <a:xfrm>
            <a:off x="630936" y="3478768"/>
            <a:ext cx="10917936" cy="158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76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EFD4CDF-CBB8-4302-9585-A50D244EC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系统类图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0F579BE-3B1B-42CF-A9C5-3E5652C6A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8184" y="794700"/>
            <a:ext cx="10175630" cy="767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ctr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indent="-228600" algn="ctr">
              <a:buFont typeface="Arial" panose="020B0604020202020204" pitchFamily="34" charset="0"/>
              <a:buChar char="•"/>
            </a:pPr>
            <a:r>
              <a:rPr lang="zh-CN" altLang="en-US" sz="2000" dirty="0"/>
              <a:t>根据功能结构图，将各个模块和方法进行组合封装，得到了最终的系统类图</a:t>
            </a:r>
          </a:p>
        </p:txBody>
      </p:sp>
      <p:pic>
        <p:nvPicPr>
          <p:cNvPr id="8" name="图片 7" descr="图片包含 图示&#10;&#10;描述已自动生成">
            <a:extLst>
              <a:ext uri="{FF2B5EF4-FFF2-40B4-BE49-F238E27FC236}">
                <a16:creationId xmlns:a16="http://schemas.microsoft.com/office/drawing/2014/main" id="{E1F20D5D-F6D7-4766-B38D-8664C3791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710" y="1693506"/>
            <a:ext cx="9284580" cy="499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37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E61652-44C3-4162-8173-2044EF65A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用户界面设计</a:t>
            </a:r>
          </a:p>
        </p:txBody>
      </p:sp>
    </p:spTree>
    <p:extLst>
      <p:ext uri="{BB962C8B-B14F-4D97-AF65-F5344CB8AC3E}">
        <p14:creationId xmlns:p14="http://schemas.microsoft.com/office/powerpoint/2010/main" val="2980648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89FD6A-C381-47E4-B568-05B253D60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主界面</a:t>
            </a:r>
          </a:p>
        </p:txBody>
      </p:sp>
      <p:pic>
        <p:nvPicPr>
          <p:cNvPr id="5" name="图片 4" descr="图片包含 游戏机, 男人, 桌子, 女人&#10;&#10;描述已自动生成">
            <a:extLst>
              <a:ext uri="{FF2B5EF4-FFF2-40B4-BE49-F238E27FC236}">
                <a16:creationId xmlns:a16="http://schemas.microsoft.com/office/drawing/2014/main" id="{496AD7C5-D4C0-43C1-9E8D-1A01C66C7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1219922"/>
            <a:ext cx="8757676" cy="563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871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DE15EB-DADD-49E2-B375-C2867601C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地图选择界面</a:t>
            </a:r>
          </a:p>
        </p:txBody>
      </p:sp>
      <p:pic>
        <p:nvPicPr>
          <p:cNvPr id="5" name="图片 4" descr="图片包含 图示&#10;&#10;描述已自动生成">
            <a:extLst>
              <a:ext uri="{FF2B5EF4-FFF2-40B4-BE49-F238E27FC236}">
                <a16:creationId xmlns:a16="http://schemas.microsoft.com/office/drawing/2014/main" id="{BB2B82F6-3F5A-4E9C-876C-A99A5D36B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769" y="1199449"/>
            <a:ext cx="8623588" cy="557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2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C39FCB-159E-4360-9DF7-98FA587BE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建图界面</a:t>
            </a:r>
          </a:p>
        </p:txBody>
      </p:sp>
      <p:pic>
        <p:nvPicPr>
          <p:cNvPr id="5" name="图片 4" descr="图形用户界面, 应用程序&#10;&#10;描述已自动生成">
            <a:extLst>
              <a:ext uri="{FF2B5EF4-FFF2-40B4-BE49-F238E27FC236}">
                <a16:creationId xmlns:a16="http://schemas.microsoft.com/office/drawing/2014/main" id="{B32391BD-13B1-4EEE-AE08-9791C39E7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768" y="1185583"/>
            <a:ext cx="8766463" cy="567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53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9FC887-8081-4A46-8410-58440CA5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标注界面</a:t>
            </a:r>
          </a:p>
        </p:txBody>
      </p:sp>
      <p:pic>
        <p:nvPicPr>
          <p:cNvPr id="5" name="图片 4" descr="图形用户界面, 应用程序&#10;&#10;描述已自动生成">
            <a:extLst>
              <a:ext uri="{FF2B5EF4-FFF2-40B4-BE49-F238E27FC236}">
                <a16:creationId xmlns:a16="http://schemas.microsoft.com/office/drawing/2014/main" id="{C436C4BF-67AB-4D90-9FD3-CCFD2D5D8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969" y="-57150"/>
            <a:ext cx="54327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04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41A515-571B-449A-915D-1CE25C18E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服务界面</a:t>
            </a:r>
          </a:p>
        </p:txBody>
      </p:sp>
      <p:pic>
        <p:nvPicPr>
          <p:cNvPr id="5" name="图片 4" descr="图片包含 图形用户界面&#10;&#10;描述已自动生成">
            <a:extLst>
              <a:ext uri="{FF2B5EF4-FFF2-40B4-BE49-F238E27FC236}">
                <a16:creationId xmlns:a16="http://schemas.microsoft.com/office/drawing/2014/main" id="{489F71B9-F41F-468D-B5F1-CD1764E12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471" y="1070022"/>
            <a:ext cx="8945057" cy="578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803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D13432-358F-4626-B0B6-7128EDF4F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展示内容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7BEAA4-C51C-46F6-B7BB-CC232E43B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需求概述</a:t>
            </a:r>
            <a:endParaRPr lang="en-US" altLang="zh-CN" dirty="0"/>
          </a:p>
          <a:p>
            <a:r>
              <a:rPr lang="zh-CN" altLang="en-US" dirty="0"/>
              <a:t>数据库设计</a:t>
            </a:r>
            <a:endParaRPr lang="en-US" altLang="zh-CN" dirty="0"/>
          </a:p>
          <a:p>
            <a:r>
              <a:rPr lang="zh-CN" altLang="en-US" dirty="0"/>
              <a:t>软件体系结构设计</a:t>
            </a:r>
            <a:endParaRPr lang="en-US" altLang="zh-CN" dirty="0"/>
          </a:p>
          <a:p>
            <a:r>
              <a:rPr lang="zh-CN" altLang="en-US" dirty="0"/>
              <a:t>接口设计</a:t>
            </a:r>
            <a:endParaRPr lang="en-US" altLang="zh-CN" dirty="0"/>
          </a:p>
          <a:p>
            <a:r>
              <a:rPr lang="zh-CN" altLang="en-US" dirty="0"/>
              <a:t>详细设计</a:t>
            </a:r>
            <a:endParaRPr lang="en-US" altLang="zh-CN" dirty="0"/>
          </a:p>
          <a:p>
            <a:r>
              <a:rPr lang="zh-CN" altLang="en-US" dirty="0"/>
              <a:t>需求可追踪</a:t>
            </a:r>
            <a:endParaRPr lang="en-US" altLang="zh-CN" dirty="0"/>
          </a:p>
          <a:p>
            <a:r>
              <a:rPr lang="en-US" altLang="zh-CN" dirty="0"/>
              <a:t>Gitlab</a:t>
            </a:r>
            <a:r>
              <a:rPr lang="zh-CN" altLang="en-US" dirty="0"/>
              <a:t>过程管理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3141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AF072A-F24A-4E3F-87E3-44084D04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系统维护界面</a:t>
            </a:r>
          </a:p>
        </p:txBody>
      </p:sp>
      <p:pic>
        <p:nvPicPr>
          <p:cNvPr id="5" name="图片 4" descr="图示&#10;&#10;中度可信度描述已自动生成">
            <a:extLst>
              <a:ext uri="{FF2B5EF4-FFF2-40B4-BE49-F238E27FC236}">
                <a16:creationId xmlns:a16="http://schemas.microsoft.com/office/drawing/2014/main" id="{843DE18C-D744-45E7-8ACA-1E1AF12A4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762" y="1120869"/>
            <a:ext cx="8866475" cy="573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189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C58E52-386A-4B1B-BFBD-564FB4A3D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接口设计</a:t>
            </a:r>
          </a:p>
        </p:txBody>
      </p:sp>
    </p:spTree>
    <p:extLst>
      <p:ext uri="{BB962C8B-B14F-4D97-AF65-F5344CB8AC3E}">
        <p14:creationId xmlns:p14="http://schemas.microsoft.com/office/powerpoint/2010/main" val="3565741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A4E413-1C37-4423-958B-23CA1179B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接口设计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17287FC-069F-4C3A-A412-D8582D2DB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altLang="zh-CN" sz="2800" dirty="0"/>
          </a:p>
          <a:p>
            <a:r>
              <a:rPr lang="zh-CN" altLang="en-US" sz="2800" dirty="0"/>
              <a:t>用户界面前端采用</a:t>
            </a:r>
            <a:r>
              <a:rPr lang="en-US" altLang="zh-CN" sz="2800" dirty="0"/>
              <a:t>Vue</a:t>
            </a:r>
            <a:r>
              <a:rPr lang="zh-CN" altLang="en-US" sz="2800" dirty="0"/>
              <a:t>实现，后端采用</a:t>
            </a:r>
            <a:r>
              <a:rPr lang="en-US" altLang="zh-CN" sz="2800" dirty="0"/>
              <a:t>java spring</a:t>
            </a:r>
            <a:r>
              <a:rPr lang="zh-CN" altLang="en-US" sz="2800" dirty="0"/>
              <a:t>实现。整体设计了</a:t>
            </a:r>
            <a:r>
              <a:rPr lang="en-US" altLang="zh-CN" sz="2800" dirty="0"/>
              <a:t>6</a:t>
            </a:r>
            <a:r>
              <a:rPr lang="zh-CN" altLang="en-US" sz="2800" dirty="0"/>
              <a:t>个页面，定义了</a:t>
            </a:r>
            <a:r>
              <a:rPr lang="en-US" altLang="zh-CN" sz="2800" dirty="0"/>
              <a:t>14</a:t>
            </a:r>
            <a:r>
              <a:rPr lang="zh-CN" altLang="en-US" sz="2800" dirty="0"/>
              <a:t>接口，完成响应服务、保存地图等功能。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9F6CEE8-3CAA-4E83-B6DA-41BF634BB8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710654"/>
              </p:ext>
            </p:extLst>
          </p:nvPr>
        </p:nvGraphicFramePr>
        <p:xfrm>
          <a:off x="4772024" y="532209"/>
          <a:ext cx="6772276" cy="3050381"/>
        </p:xfrm>
        <a:graphic>
          <a:graphicData uri="http://schemas.openxmlformats.org/drawingml/2006/table">
            <a:tbl>
              <a:tblPr firstRow="1" firstCol="1" bandRow="1"/>
              <a:tblGrid>
                <a:gridCol w="3386138">
                  <a:extLst>
                    <a:ext uri="{9D8B030D-6E8A-4147-A177-3AD203B41FA5}">
                      <a16:colId xmlns:a16="http://schemas.microsoft.com/office/drawing/2014/main" val="2843470925"/>
                    </a:ext>
                  </a:extLst>
                </a:gridCol>
                <a:gridCol w="3386138">
                  <a:extLst>
                    <a:ext uri="{9D8B030D-6E8A-4147-A177-3AD203B41FA5}">
                      <a16:colId xmlns:a16="http://schemas.microsoft.com/office/drawing/2014/main" val="1966962434"/>
                    </a:ext>
                  </a:extLst>
                </a:gridCol>
              </a:tblGrid>
              <a:tr h="28790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开始服务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0737425"/>
                  </a:ext>
                </a:extLst>
              </a:tr>
              <a:tr h="29011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后端接口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/control/robot-service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7574644"/>
                  </a:ext>
                </a:extLst>
              </a:tr>
              <a:tr h="29011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请求方式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post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6755091"/>
                  </a:ext>
                </a:extLst>
              </a:tr>
              <a:tr h="28790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参数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地图名称</a:t>
                      </a: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Map_name</a:t>
                      </a: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3684389"/>
                  </a:ext>
                </a:extLst>
              </a:tr>
              <a:tr h="127681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操作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访问数据库，将地图的</a:t>
                      </a: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pgm</a:t>
                      </a: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文件、航点文件均拷贝到</a:t>
                      </a: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ROS</a:t>
                      </a: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的默认工作路径。然后启动</a:t>
                      </a: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RVIZ</a:t>
                      </a: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，用户标注起始点后机器人开始服务。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5131152"/>
                  </a:ext>
                </a:extLst>
              </a:tr>
              <a:tr h="61753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返回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msg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，成功时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code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为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200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，失败时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code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为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700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604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或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609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358392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EEFFEEC-0E7A-4960-89BA-C15F8BE101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411135"/>
              </p:ext>
            </p:extLst>
          </p:nvPr>
        </p:nvGraphicFramePr>
        <p:xfrm>
          <a:off x="4772024" y="4121944"/>
          <a:ext cx="6772276" cy="2450307"/>
        </p:xfrm>
        <a:graphic>
          <a:graphicData uri="http://schemas.openxmlformats.org/drawingml/2006/table">
            <a:tbl>
              <a:tblPr firstRow="1" firstCol="1" bandRow="1"/>
              <a:tblGrid>
                <a:gridCol w="3386138">
                  <a:extLst>
                    <a:ext uri="{9D8B030D-6E8A-4147-A177-3AD203B41FA5}">
                      <a16:colId xmlns:a16="http://schemas.microsoft.com/office/drawing/2014/main" val="3132942029"/>
                    </a:ext>
                  </a:extLst>
                </a:gridCol>
                <a:gridCol w="3386138">
                  <a:extLst>
                    <a:ext uri="{9D8B030D-6E8A-4147-A177-3AD203B41FA5}">
                      <a16:colId xmlns:a16="http://schemas.microsoft.com/office/drawing/2014/main" val="1929962710"/>
                    </a:ext>
                  </a:extLst>
                </a:gridCol>
              </a:tblGrid>
              <a:tr h="342205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结束服务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010451"/>
                  </a:ext>
                </a:extLst>
              </a:tr>
              <a:tr h="34483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后端接口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/control/stop-service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2804553"/>
                  </a:ext>
                </a:extLst>
              </a:tr>
              <a:tr h="34483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请求方式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post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86987"/>
                  </a:ext>
                </a:extLst>
              </a:tr>
              <a:tr h="34220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参数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1714237"/>
                  </a:ext>
                </a:extLst>
              </a:tr>
              <a:tr h="34220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操作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停止服务脚本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0966416"/>
                  </a:ext>
                </a:extLst>
              </a:tr>
              <a:tr h="73402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返回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msg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，成功时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code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为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200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，失败时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code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为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700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或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610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27588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0286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38F535-44C8-4F85-BD53-78C866518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接口设计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5C706BC-D2D1-434E-9C95-A9BD0D7402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3932237" cy="4607719"/>
          </a:xfrm>
        </p:spPr>
        <p:txBody>
          <a:bodyPr>
            <a:normAutofit/>
          </a:bodyPr>
          <a:lstStyle/>
          <a:p>
            <a:endParaRPr lang="en-US" altLang="zh-CN" sz="2800" dirty="0"/>
          </a:p>
          <a:p>
            <a:r>
              <a:rPr lang="en-US" altLang="zh-CN" sz="2800" dirty="0"/>
              <a:t>ROS</a:t>
            </a:r>
            <a:r>
              <a:rPr lang="zh-CN" altLang="en-US" sz="2800" dirty="0"/>
              <a:t>部分根据系统体系结构的层次化设计，在不同层次模块总共定义了</a:t>
            </a:r>
            <a:r>
              <a:rPr lang="en-US" altLang="zh-CN" sz="2800" dirty="0"/>
              <a:t>15</a:t>
            </a:r>
            <a:r>
              <a:rPr lang="zh-CN" altLang="en-US" sz="2800" dirty="0"/>
              <a:t>个接口。</a:t>
            </a:r>
            <a:endParaRPr lang="en-US" altLang="zh-CN" sz="2800" dirty="0"/>
          </a:p>
          <a:p>
            <a:r>
              <a:rPr lang="zh-CN" altLang="en-US" sz="2800" dirty="0"/>
              <a:t>同时充分利用</a:t>
            </a:r>
            <a:r>
              <a:rPr lang="en-US" altLang="zh-CN" sz="2800" dirty="0"/>
              <a:t>ROS</a:t>
            </a:r>
            <a:r>
              <a:rPr lang="zh-CN" altLang="en-US" sz="2800" dirty="0"/>
              <a:t>节点间通信的灵活性，采用非结构化的通信，提高任务执行效率。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12E2C10F-3784-4837-A54D-89F46046D7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333584"/>
              </p:ext>
            </p:extLst>
          </p:nvPr>
        </p:nvGraphicFramePr>
        <p:xfrm>
          <a:off x="5407819" y="328614"/>
          <a:ext cx="5959951" cy="3582480"/>
        </p:xfrm>
        <a:graphic>
          <a:graphicData uri="http://schemas.openxmlformats.org/drawingml/2006/table">
            <a:tbl>
              <a:tblPr firstRow="1" firstCol="1" bandRow="1"/>
              <a:tblGrid>
                <a:gridCol w="1114171">
                  <a:extLst>
                    <a:ext uri="{9D8B030D-6E8A-4147-A177-3AD203B41FA5}">
                      <a16:colId xmlns:a16="http://schemas.microsoft.com/office/drawing/2014/main" val="3330560199"/>
                    </a:ext>
                  </a:extLst>
                </a:gridCol>
                <a:gridCol w="1310155">
                  <a:extLst>
                    <a:ext uri="{9D8B030D-6E8A-4147-A177-3AD203B41FA5}">
                      <a16:colId xmlns:a16="http://schemas.microsoft.com/office/drawing/2014/main" val="75187273"/>
                    </a:ext>
                  </a:extLst>
                </a:gridCol>
                <a:gridCol w="1715047">
                  <a:extLst>
                    <a:ext uri="{9D8B030D-6E8A-4147-A177-3AD203B41FA5}">
                      <a16:colId xmlns:a16="http://schemas.microsoft.com/office/drawing/2014/main" val="4190893356"/>
                    </a:ext>
                  </a:extLst>
                </a:gridCol>
                <a:gridCol w="1820578">
                  <a:extLst>
                    <a:ext uri="{9D8B030D-6E8A-4147-A177-3AD203B41FA5}">
                      <a16:colId xmlns:a16="http://schemas.microsoft.com/office/drawing/2014/main" val="819636229"/>
                    </a:ext>
                  </a:extLst>
                </a:gridCol>
              </a:tblGrid>
              <a:tr h="27509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订阅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发布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说明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9399749"/>
                  </a:ext>
                </a:extLst>
              </a:tr>
              <a:tr h="90717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navigation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/map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/goal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/LaserScan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/cmd_vel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封装了导航逻辑，即</a:t>
                      </a: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move_base</a:t>
                      </a: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节点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486711"/>
                  </a:ext>
                </a:extLst>
              </a:tr>
              <a:tr h="59008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reply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/SoundRequest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/robotsound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封装了语音输出逻辑，即</a:t>
                      </a: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sound_play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7512873"/>
                  </a:ext>
                </a:extLst>
              </a:tr>
              <a:tr h="90506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grab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/pointcloud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/wpb_home_mani_ctrl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封装了取物逻辑，即</a:t>
                      </a: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wpb_home_grab_server</a:t>
                      </a: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节点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4874268"/>
                  </a:ext>
                </a:extLst>
              </a:tr>
              <a:tr h="90506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pass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/wpb_home_mani_ctrl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封装了放物逻辑，即</a:t>
                      </a:r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wpb_home_pass_server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节点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825817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4AEC769F-50D8-4906-B62F-DE0B49C67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614118"/>
              </p:ext>
            </p:extLst>
          </p:nvPr>
        </p:nvGraphicFramePr>
        <p:xfrm>
          <a:off x="5751909" y="4361258"/>
          <a:ext cx="5271770" cy="1816038"/>
        </p:xfrm>
        <a:graphic>
          <a:graphicData uri="http://schemas.openxmlformats.org/drawingml/2006/table">
            <a:tbl>
              <a:tblPr firstRow="1" firstCol="1" bandRow="1"/>
              <a:tblGrid>
                <a:gridCol w="1317625">
                  <a:extLst>
                    <a:ext uri="{9D8B030D-6E8A-4147-A177-3AD203B41FA5}">
                      <a16:colId xmlns:a16="http://schemas.microsoft.com/office/drawing/2014/main" val="4173845682"/>
                    </a:ext>
                  </a:extLst>
                </a:gridCol>
                <a:gridCol w="1317625">
                  <a:extLst>
                    <a:ext uri="{9D8B030D-6E8A-4147-A177-3AD203B41FA5}">
                      <a16:colId xmlns:a16="http://schemas.microsoft.com/office/drawing/2014/main" val="1159838586"/>
                    </a:ext>
                  </a:extLst>
                </a:gridCol>
                <a:gridCol w="1318260">
                  <a:extLst>
                    <a:ext uri="{9D8B030D-6E8A-4147-A177-3AD203B41FA5}">
                      <a16:colId xmlns:a16="http://schemas.microsoft.com/office/drawing/2014/main" val="2675946515"/>
                    </a:ext>
                  </a:extLst>
                </a:gridCol>
                <a:gridCol w="1318260">
                  <a:extLst>
                    <a:ext uri="{9D8B030D-6E8A-4147-A177-3AD203B41FA5}">
                      <a16:colId xmlns:a16="http://schemas.microsoft.com/office/drawing/2014/main" val="15578257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订阅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发布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说明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488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open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打开地图，启动</a:t>
                      </a: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map_server</a:t>
                      </a: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和</a:t>
                      </a: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wp_manager</a:t>
                      </a: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节点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0434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save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保存地图，随后关闭</a:t>
                      </a:r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map_server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和</a:t>
                      </a:r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wp_manager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节点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431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6648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02C32B-E233-416D-95FD-45C990629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详细设计</a:t>
            </a:r>
          </a:p>
        </p:txBody>
      </p:sp>
    </p:spTree>
    <p:extLst>
      <p:ext uri="{BB962C8B-B14F-4D97-AF65-F5344CB8AC3E}">
        <p14:creationId xmlns:p14="http://schemas.microsoft.com/office/powerpoint/2010/main" val="29644760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F56E21-91D0-4D04-A3CC-2274115D9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详细设计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BDDBAF7-089E-4F3E-B01D-1571B0C65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sz="2800" dirty="0"/>
          </a:p>
          <a:p>
            <a:r>
              <a:rPr lang="zh-CN" altLang="en-US" sz="2800" dirty="0"/>
              <a:t>详细设计着眼于核心业务的实现，即建图、标注和服务。通过时序图展示各模块间的通信和协作。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同时我们也设计了异常情况的详细处理流程。</a:t>
            </a:r>
          </a:p>
        </p:txBody>
      </p:sp>
    </p:spTree>
    <p:extLst>
      <p:ext uri="{BB962C8B-B14F-4D97-AF65-F5344CB8AC3E}">
        <p14:creationId xmlns:p14="http://schemas.microsoft.com/office/powerpoint/2010/main" val="1697049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72874BE-461F-4DF5-B3A3-4856B48E2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手动建图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5EF19E-6C00-40A2-9C36-503104CE9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altLang="zh-CN" sz="220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zh-CN" altLang="en-US" sz="2200"/>
              <a:t>建图过程核心由传感器</a:t>
            </a:r>
            <a:r>
              <a:rPr lang="en-US" altLang="zh-CN" sz="2200"/>
              <a:t>vicinity_rec</a:t>
            </a:r>
            <a:r>
              <a:rPr lang="zh-CN" altLang="en-US" sz="2200"/>
              <a:t>函数下的</a:t>
            </a:r>
            <a:r>
              <a:rPr lang="en-US" altLang="zh-CN" sz="2200"/>
              <a:t>gmapping</a:t>
            </a:r>
            <a:r>
              <a:rPr lang="zh-CN" altLang="en-US" sz="2200"/>
              <a:t>节点实现。同时通过</a:t>
            </a:r>
            <a:r>
              <a:rPr lang="en-US" altLang="zh-CN" sz="2200"/>
              <a:t>joy_ctrl</a:t>
            </a:r>
            <a:r>
              <a:rPr lang="zh-CN" altLang="en-US" sz="2200"/>
              <a:t>函数启动</a:t>
            </a:r>
            <a:r>
              <a:rPr lang="en-US" altLang="zh-CN" sz="2200"/>
              <a:t>joy_node</a:t>
            </a:r>
            <a:r>
              <a:rPr lang="zh-CN" altLang="en-US" sz="2200"/>
              <a:t>节点处理手柄数据，完成机器人运动控制。</a:t>
            </a:r>
          </a:p>
        </p:txBody>
      </p:sp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E427A54A-4E01-480E-B9DD-7DD3B80CF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73" y="451260"/>
            <a:ext cx="8135951" cy="619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96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F5CF69-E79B-4F7E-BBA8-5F5AE8C11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地图标注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C906C7A-FD82-4FB6-AAFC-21533EDFC54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altLang="zh-CN" sz="2800" dirty="0"/>
          </a:p>
          <a:p>
            <a:r>
              <a:rPr lang="zh-CN" altLang="en-US" sz="2800" dirty="0"/>
              <a:t>地图标注由地图模块支持，通过地图模块下的</a:t>
            </a:r>
            <a:r>
              <a:rPr lang="en-US" altLang="zh-CN" sz="2800" dirty="0" err="1"/>
              <a:t>map_server</a:t>
            </a:r>
            <a:r>
              <a:rPr lang="zh-CN" altLang="en-US" sz="2800" dirty="0"/>
              <a:t>和</a:t>
            </a:r>
            <a:r>
              <a:rPr lang="en-US" altLang="zh-CN" sz="2800" dirty="0" err="1"/>
              <a:t>wp_manager</a:t>
            </a:r>
            <a:r>
              <a:rPr lang="zh-CN" altLang="en-US" sz="2800" dirty="0"/>
              <a:t>节点完成标注功能。</a:t>
            </a:r>
          </a:p>
        </p:txBody>
      </p:sp>
      <p:pic>
        <p:nvPicPr>
          <p:cNvPr id="6" name="图片 5" descr="手机屏幕截图&#10;&#10;描述已自动生成">
            <a:extLst>
              <a:ext uri="{FF2B5EF4-FFF2-40B4-BE49-F238E27FC236}">
                <a16:creationId xmlns:a16="http://schemas.microsoft.com/office/drawing/2014/main" id="{99BF3D16-AB24-44C8-924B-FA02AFDF0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039" y="98611"/>
            <a:ext cx="59379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70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EA1854-AF8F-4C0B-BDB4-D33AC4630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取物和语音服务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6BB457F-C55F-43E3-AF6F-2358AE542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sz="2800" dirty="0"/>
          </a:p>
          <a:p>
            <a:r>
              <a:rPr lang="zh-CN" altLang="en-US" sz="2800" dirty="0"/>
              <a:t>取物和语音服务较为复杂，因此拆分为启动服务、语音识别、导航、物品抓取、物品释放、语音回复几个子任务。</a:t>
            </a:r>
          </a:p>
        </p:txBody>
      </p:sp>
    </p:spTree>
    <p:extLst>
      <p:ext uri="{BB962C8B-B14F-4D97-AF65-F5344CB8AC3E}">
        <p14:creationId xmlns:p14="http://schemas.microsoft.com/office/powerpoint/2010/main" val="38944809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6AD5349-ADA2-4B0B-8DF3-3E61DB972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启动服务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E7097E9-71D8-4A81-B590-93D0E8918F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altLang="zh-CN" sz="220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zh-CN" altLang="en-US" sz="2200"/>
              <a:t>启动服务主要完成地图载入和任务管理节点</a:t>
            </a:r>
            <a:r>
              <a:rPr lang="en-US" altLang="zh-CN" sz="2200"/>
              <a:t>action_manager</a:t>
            </a:r>
            <a:r>
              <a:rPr lang="zh-CN" altLang="en-US" sz="2200"/>
              <a:t>的启动，最后启动语音识别节点</a:t>
            </a:r>
            <a:r>
              <a:rPr lang="en-US" altLang="zh-CN" sz="2200"/>
              <a:t>iat_node</a:t>
            </a:r>
            <a:r>
              <a:rPr lang="zh-CN" altLang="en-US" sz="2200"/>
              <a:t>开始接收用户语音输入。</a:t>
            </a:r>
          </a:p>
        </p:txBody>
      </p:sp>
      <p:pic>
        <p:nvPicPr>
          <p:cNvPr id="6" name="图片 5" descr="截图里有图片&#10;&#10;描述已自动生成">
            <a:extLst>
              <a:ext uri="{FF2B5EF4-FFF2-40B4-BE49-F238E27FC236}">
                <a16:creationId xmlns:a16="http://schemas.microsoft.com/office/drawing/2014/main" id="{B42ABDD0-6D36-4D52-8BF3-C556B8A9D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144" y="1006024"/>
            <a:ext cx="7023120" cy="484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17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CCEFAF-AF86-4877-B7EA-9B4C40ED4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需求概述</a:t>
            </a:r>
          </a:p>
        </p:txBody>
      </p:sp>
    </p:spTree>
    <p:extLst>
      <p:ext uri="{BB962C8B-B14F-4D97-AF65-F5344CB8AC3E}">
        <p14:creationId xmlns:p14="http://schemas.microsoft.com/office/powerpoint/2010/main" val="494178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E2CB55-FDCF-43D9-AE41-9CEDD9880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语音识别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B77875F-2506-4D28-8C13-CA46AFD556D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altLang="zh-CN" sz="2800" dirty="0"/>
          </a:p>
          <a:p>
            <a:r>
              <a:rPr lang="zh-CN" altLang="en-US" sz="2800" dirty="0"/>
              <a:t>语音识别主要通过传感器的</a:t>
            </a:r>
            <a:r>
              <a:rPr lang="en-US" altLang="zh-CN" sz="2800" dirty="0" err="1"/>
              <a:t>iat_node</a:t>
            </a:r>
            <a:r>
              <a:rPr lang="zh-CN" altLang="en-US" sz="2800" dirty="0"/>
              <a:t>节点识别语音，并将语音内容发布，由调度器提取关键词并进行相应的任务</a:t>
            </a:r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55A9BD06-5833-4507-8010-686B8DDED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025" y="78581"/>
            <a:ext cx="6516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199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634044-03E6-478A-B90A-08C56EC72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导航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4298666-3A7E-4F01-B489-873FE4D06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8094" y="1860176"/>
            <a:ext cx="3292941" cy="4800600"/>
          </a:xfrm>
        </p:spPr>
        <p:txBody>
          <a:bodyPr>
            <a:normAutofit/>
          </a:bodyPr>
          <a:lstStyle/>
          <a:p>
            <a:endParaRPr lang="en-US" altLang="zh-CN" sz="2800" dirty="0"/>
          </a:p>
          <a:p>
            <a:r>
              <a:rPr lang="zh-CN" altLang="en-US" sz="2800" dirty="0"/>
              <a:t>在确定需要取的物品后，调度器会通知控制器执行导航任务，这个任务由主要</a:t>
            </a:r>
            <a:r>
              <a:rPr lang="en-US" altLang="zh-CN" sz="2800" dirty="0" err="1"/>
              <a:t>move_base</a:t>
            </a:r>
            <a:r>
              <a:rPr lang="zh-CN" altLang="en-US" sz="2800" dirty="0"/>
              <a:t>节点承担，订阅</a:t>
            </a:r>
            <a:r>
              <a:rPr lang="en-US" altLang="zh-CN" sz="2800" dirty="0"/>
              <a:t>/</a:t>
            </a:r>
            <a:r>
              <a:rPr lang="en-US" altLang="zh-CN" sz="2800" dirty="0" err="1"/>
              <a:t>LaserScan</a:t>
            </a:r>
            <a:r>
              <a:rPr lang="zh-CN" altLang="en-US" sz="2800" dirty="0"/>
              <a:t>和</a:t>
            </a:r>
            <a:r>
              <a:rPr lang="en-US" altLang="zh-CN" sz="2800" dirty="0"/>
              <a:t>/map</a:t>
            </a:r>
            <a:r>
              <a:rPr lang="zh-CN" altLang="en-US" sz="2800" dirty="0"/>
              <a:t>等话题，并发布</a:t>
            </a:r>
            <a:r>
              <a:rPr lang="en-US" altLang="zh-CN" sz="2800" dirty="0"/>
              <a:t>/</a:t>
            </a:r>
            <a:r>
              <a:rPr lang="en-US" altLang="zh-CN" sz="2800" dirty="0" err="1"/>
              <a:t>cmd_vel</a:t>
            </a:r>
            <a:r>
              <a:rPr lang="zh-CN" altLang="en-US" sz="2800" dirty="0"/>
              <a:t>消息完成导航。</a:t>
            </a:r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C5448C16-BB73-451B-AE24-B3C2834C7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235" y="197224"/>
            <a:ext cx="8550704" cy="631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940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34280A-184C-4509-87E7-2BA605EE3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物品抓取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E6AD431-F6DF-4AD7-A8DF-B713573AA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altLang="zh-CN" sz="2800" dirty="0"/>
          </a:p>
          <a:p>
            <a:r>
              <a:rPr lang="zh-CN" altLang="en-US" sz="2800" dirty="0"/>
              <a:t>物品抓取由控制器的</a:t>
            </a:r>
            <a:r>
              <a:rPr lang="en-US" altLang="zh-CN" sz="2800" dirty="0" err="1"/>
              <a:t>wpb_home_grab_server</a:t>
            </a:r>
            <a:r>
              <a:rPr lang="zh-CN" altLang="en-US" sz="2800" dirty="0"/>
              <a:t>节点完成，通过订阅</a:t>
            </a:r>
            <a:r>
              <a:rPr lang="en-US" altLang="zh-CN" sz="2800" dirty="0"/>
              <a:t>/kinect2</a:t>
            </a:r>
            <a:r>
              <a:rPr lang="zh-CN" altLang="en-US" sz="2800" dirty="0"/>
              <a:t>下的话题计算取物的参数，发布</a:t>
            </a:r>
            <a:r>
              <a:rPr lang="en-US" altLang="zh-CN" sz="2800" dirty="0"/>
              <a:t>/</a:t>
            </a:r>
            <a:r>
              <a:rPr lang="en-US" altLang="zh-CN" sz="2800" dirty="0" err="1"/>
              <a:t>mani_ctrl</a:t>
            </a:r>
            <a:r>
              <a:rPr lang="zh-CN" altLang="en-US" sz="2800" dirty="0"/>
              <a:t>消息控制机械臂完成物品抓取。</a:t>
            </a:r>
          </a:p>
        </p:txBody>
      </p:sp>
      <p:pic>
        <p:nvPicPr>
          <p:cNvPr id="6" name="图片 5" descr="图片包含 文本&#10;&#10;描述已自动生成">
            <a:extLst>
              <a:ext uri="{FF2B5EF4-FFF2-40B4-BE49-F238E27FC236}">
                <a16:creationId xmlns:a16="http://schemas.microsoft.com/office/drawing/2014/main" id="{E524D90A-3EDC-4332-9A86-7B2583BC5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136" y="114440"/>
            <a:ext cx="71253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213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4840A-F688-4C81-94F0-2E36154B1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物品释放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9BFDA9C-EBC0-4C60-82FB-32D214C2CAA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altLang="zh-CN" sz="2800" dirty="0"/>
          </a:p>
          <a:p>
            <a:r>
              <a:rPr lang="zh-CN" altLang="en-US" sz="2800" dirty="0"/>
              <a:t>物品释放主要由控制器的</a:t>
            </a:r>
            <a:r>
              <a:rPr lang="en-US" altLang="zh-CN" sz="2800" dirty="0" err="1"/>
              <a:t>wpb_home_pass_server</a:t>
            </a:r>
            <a:r>
              <a:rPr lang="zh-CN" altLang="en-US" sz="2800" dirty="0"/>
              <a:t>节点完成，发布</a:t>
            </a:r>
            <a:r>
              <a:rPr lang="en-US" altLang="zh-CN" sz="2800" dirty="0"/>
              <a:t>/</a:t>
            </a:r>
            <a:r>
              <a:rPr lang="en-US" altLang="zh-CN" sz="2800" dirty="0" err="1"/>
              <a:t>mani_ctrl</a:t>
            </a:r>
            <a:r>
              <a:rPr lang="zh-CN" altLang="en-US" sz="2800" dirty="0"/>
              <a:t>消息控制机械臂完成释放物品任务。</a:t>
            </a:r>
          </a:p>
        </p:txBody>
      </p:sp>
      <p:pic>
        <p:nvPicPr>
          <p:cNvPr id="6" name="图片 5" descr="日程表&#10;&#10;描述已自动生成">
            <a:extLst>
              <a:ext uri="{FF2B5EF4-FFF2-40B4-BE49-F238E27FC236}">
                <a16:creationId xmlns:a16="http://schemas.microsoft.com/office/drawing/2014/main" id="{658699EF-1EC0-40F4-9F5F-251B0C760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448" y="643133"/>
            <a:ext cx="7685552" cy="573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2837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E1B9A1-DE27-4D5F-AD23-57B1B62B3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语音回复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F79DEF-D074-4004-AEBC-373D1CAC849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altLang="zh-CN" sz="2800" dirty="0"/>
          </a:p>
          <a:p>
            <a:r>
              <a:rPr lang="zh-CN" altLang="en-US" sz="2800" dirty="0"/>
              <a:t>在调度器解析完用户语音后，有时需要进行回复，完成语音交流任务。这一任务主要由</a:t>
            </a:r>
            <a:r>
              <a:rPr lang="en-US" altLang="zh-CN" sz="2800" dirty="0" err="1"/>
              <a:t>sound_play</a:t>
            </a:r>
            <a:r>
              <a:rPr lang="zh-CN" altLang="en-US" sz="2800" dirty="0"/>
              <a:t>节点承担，通过发布</a:t>
            </a:r>
            <a:r>
              <a:rPr lang="en-US" altLang="zh-CN" sz="2800" dirty="0"/>
              <a:t>/</a:t>
            </a:r>
            <a:r>
              <a:rPr lang="en-US" altLang="zh-CN" sz="2800" dirty="0" err="1"/>
              <a:t>robotsound</a:t>
            </a:r>
            <a:r>
              <a:rPr lang="zh-CN" altLang="en-US" sz="2800" dirty="0"/>
              <a:t>消息进行语音回复。</a:t>
            </a:r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3AE16298-8CDD-42A2-9027-99D34FE0C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035" y="662807"/>
            <a:ext cx="7245236" cy="588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8733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B996F8-7908-4022-8994-C356387F5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异常处理</a:t>
            </a:r>
          </a:p>
        </p:txBody>
      </p:sp>
    </p:spTree>
    <p:extLst>
      <p:ext uri="{BB962C8B-B14F-4D97-AF65-F5344CB8AC3E}">
        <p14:creationId xmlns:p14="http://schemas.microsoft.com/office/powerpoint/2010/main" val="9885899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B3A1B-ED67-4027-9C6D-AEDFE3EBC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异常处理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10CF4F8-8C2B-4194-9A58-9E3E63879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sz="2800" dirty="0"/>
          </a:p>
          <a:p>
            <a:r>
              <a:rPr lang="zh-CN" altLang="en-US" sz="2800" dirty="0"/>
              <a:t>我们定义了四种异常情况：遇到障碍物、机器人倾倒、物品识别失败、语音识别失败。</a:t>
            </a:r>
          </a:p>
        </p:txBody>
      </p:sp>
    </p:spTree>
    <p:extLst>
      <p:ext uri="{BB962C8B-B14F-4D97-AF65-F5344CB8AC3E}">
        <p14:creationId xmlns:p14="http://schemas.microsoft.com/office/powerpoint/2010/main" val="29036708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F0F400-99EF-4B49-9013-F1A60E54B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障碍物检测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4168FE8-ADBD-4A4E-A7E0-0CAD13D48FD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altLang="zh-CN" sz="2800" dirty="0"/>
          </a:p>
          <a:p>
            <a:r>
              <a:rPr lang="zh-CN" altLang="en-US" sz="2800" dirty="0"/>
              <a:t>障碍物检测集成在导航任务中，通过设定时限确保机器人不会长时间等待，能够及时结束任务。</a:t>
            </a:r>
          </a:p>
        </p:txBody>
      </p:sp>
      <p:pic>
        <p:nvPicPr>
          <p:cNvPr id="6" name="图片 5" descr="日程表&#10;&#10;低可信度描述已自动生成">
            <a:extLst>
              <a:ext uri="{FF2B5EF4-FFF2-40B4-BE49-F238E27FC236}">
                <a16:creationId xmlns:a16="http://schemas.microsoft.com/office/drawing/2014/main" id="{E553A20C-E665-4FA4-8753-7390B8441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446" y="457200"/>
            <a:ext cx="7782052" cy="600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8503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13E0D8-5180-4890-A3F8-4403C1C8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异常姿态检测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7640F2-A119-403F-9637-21274CD65C3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altLang="zh-CN" sz="2800" dirty="0"/>
          </a:p>
          <a:p>
            <a:r>
              <a:rPr lang="zh-CN" altLang="en-US" sz="2800" dirty="0"/>
              <a:t>异常姿态检测通过</a:t>
            </a:r>
            <a:r>
              <a:rPr lang="en-US" altLang="zh-CN" sz="2800" dirty="0"/>
              <a:t>IMU</a:t>
            </a:r>
            <a:r>
              <a:rPr lang="zh-CN" altLang="en-US" sz="2800" dirty="0"/>
              <a:t>的姿态信息</a:t>
            </a:r>
            <a:r>
              <a:rPr lang="en-US" altLang="zh-CN" sz="2800" dirty="0"/>
              <a:t>/</a:t>
            </a:r>
            <a:r>
              <a:rPr lang="en-US" altLang="zh-CN" sz="2800" dirty="0" err="1"/>
              <a:t>imu</a:t>
            </a:r>
            <a:r>
              <a:rPr lang="zh-CN" altLang="en-US" sz="2800" dirty="0"/>
              <a:t>确定机器人姿态正常，这一任务由</a:t>
            </a:r>
            <a:r>
              <a:rPr lang="en-US" altLang="zh-CN" sz="2800" dirty="0" err="1"/>
              <a:t>robot_pose_ekf</a:t>
            </a:r>
            <a:r>
              <a:rPr lang="zh-CN" altLang="en-US" sz="2800" dirty="0"/>
              <a:t>节点完成。发现异常立即向调度器汇报，启动报警。</a:t>
            </a:r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839EAB17-CF68-4054-8832-8D90AC05E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783" y="0"/>
            <a:ext cx="5461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0651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BE87B8-4BF0-4A99-96E6-82B5FDC71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物品识别失败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8291CBD-5577-4E86-92A3-2D53834DB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2898494" cy="3811588"/>
          </a:xfrm>
        </p:spPr>
        <p:txBody>
          <a:bodyPr>
            <a:normAutofit/>
          </a:bodyPr>
          <a:lstStyle/>
          <a:p>
            <a:endParaRPr lang="en-US" altLang="zh-CN" sz="2800" dirty="0"/>
          </a:p>
          <a:p>
            <a:r>
              <a:rPr lang="zh-CN" altLang="en-US" sz="2800" dirty="0"/>
              <a:t>物品识别失败集成在了物品抓取中，当超过一定次数认为抓取失败，启动返航。</a:t>
            </a:r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D863B1BD-7C4A-4381-96F8-E6A37434A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283" y="706825"/>
            <a:ext cx="8239067" cy="577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61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012221-3B1E-484A-A7D3-7DCCBEF3C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844" y="2300287"/>
            <a:ext cx="3932237" cy="1600200"/>
          </a:xfrm>
        </p:spPr>
        <p:txBody>
          <a:bodyPr/>
          <a:lstStyle/>
          <a:p>
            <a:r>
              <a:rPr lang="zh-CN" altLang="en-US" dirty="0"/>
              <a:t>需求概述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9A8B70-85BA-431F-8CDF-621481043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0563" y="600075"/>
            <a:ext cx="3837781" cy="5893594"/>
          </a:xfrm>
        </p:spPr>
        <p:txBody>
          <a:bodyPr/>
          <a:lstStyle/>
          <a:p>
            <a:r>
              <a:rPr lang="zh-CN" altLang="en-US" dirty="0"/>
              <a:t>功能需求</a:t>
            </a:r>
            <a:endParaRPr lang="en-US" altLang="zh-CN" dirty="0"/>
          </a:p>
          <a:p>
            <a:pPr lvl="1"/>
            <a:r>
              <a:rPr lang="zh-CN" altLang="en-US" dirty="0"/>
              <a:t>手动建图</a:t>
            </a:r>
            <a:endParaRPr lang="en-US" altLang="zh-CN" dirty="0"/>
          </a:p>
          <a:p>
            <a:pPr lvl="1"/>
            <a:r>
              <a:rPr lang="zh-CN" altLang="en-US" dirty="0"/>
              <a:t>地图标注</a:t>
            </a:r>
            <a:endParaRPr lang="en-US" altLang="zh-CN" dirty="0"/>
          </a:p>
          <a:p>
            <a:pPr lvl="1"/>
            <a:r>
              <a:rPr lang="zh-CN" altLang="en-US" dirty="0"/>
              <a:t>物品抓取</a:t>
            </a:r>
            <a:endParaRPr lang="en-US" altLang="zh-CN" dirty="0"/>
          </a:p>
          <a:p>
            <a:pPr lvl="2"/>
            <a:r>
              <a:rPr lang="zh-CN" altLang="en-US" dirty="0"/>
              <a:t>导航</a:t>
            </a:r>
            <a:endParaRPr lang="en-US" altLang="zh-CN" dirty="0"/>
          </a:p>
          <a:p>
            <a:pPr lvl="2"/>
            <a:r>
              <a:rPr lang="zh-CN" altLang="en-US" dirty="0"/>
              <a:t>取物放物</a:t>
            </a:r>
            <a:endParaRPr lang="en-US" altLang="zh-CN" dirty="0"/>
          </a:p>
          <a:p>
            <a:pPr lvl="2"/>
            <a:r>
              <a:rPr lang="zh-CN" altLang="en-US" dirty="0"/>
              <a:t>物品识别</a:t>
            </a:r>
            <a:endParaRPr lang="en-US" altLang="zh-CN" dirty="0"/>
          </a:p>
          <a:p>
            <a:pPr lvl="1"/>
            <a:r>
              <a:rPr lang="zh-CN" altLang="en-US" dirty="0"/>
              <a:t>语音交流</a:t>
            </a:r>
            <a:endParaRPr lang="en-US" altLang="zh-CN" dirty="0"/>
          </a:p>
          <a:p>
            <a:pPr lvl="1"/>
            <a:r>
              <a:rPr lang="zh-CN" altLang="en-US" dirty="0"/>
              <a:t>系统维护</a:t>
            </a:r>
            <a:endParaRPr lang="en-US" altLang="zh-CN" dirty="0"/>
          </a:p>
          <a:p>
            <a:pPr lvl="2"/>
            <a:r>
              <a:rPr lang="zh-CN" altLang="en-US" dirty="0"/>
              <a:t>系统升级</a:t>
            </a:r>
            <a:endParaRPr lang="en-US" altLang="zh-CN" dirty="0"/>
          </a:p>
          <a:p>
            <a:pPr lvl="2"/>
            <a:r>
              <a:rPr lang="zh-CN" altLang="en-US" dirty="0"/>
              <a:t>恢复出厂设置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F71634D-8003-4C80-964F-CEA96FEA2D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48725" y="600075"/>
            <a:ext cx="3932237" cy="6250781"/>
          </a:xfrm>
        </p:spPr>
        <p:txBody>
          <a:bodyPr>
            <a:norm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zh-CN" altLang="en-US" sz="3200" dirty="0"/>
              <a:t>非功能需求</a:t>
            </a:r>
            <a:endParaRPr lang="en-US" altLang="zh-CN" sz="3200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zh-CN" altLang="en-US" sz="2800" dirty="0"/>
              <a:t>性能</a:t>
            </a:r>
            <a:endParaRPr lang="en-US" altLang="zh-CN" sz="28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zh-CN" altLang="en-US" sz="2400" dirty="0"/>
              <a:t>响应时间</a:t>
            </a:r>
            <a:endParaRPr lang="en-US" altLang="zh-CN" sz="24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zh-CN" altLang="en-US" sz="2400" dirty="0"/>
              <a:t>功耗</a:t>
            </a:r>
            <a:endParaRPr lang="en-US" altLang="zh-CN" sz="24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zh-CN" altLang="en-US" sz="2400" dirty="0"/>
              <a:t>处理能力</a:t>
            </a:r>
            <a:endParaRPr lang="en-US" altLang="zh-CN" sz="2400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zh-CN" altLang="en-US" sz="2800" dirty="0"/>
              <a:t>质量</a:t>
            </a:r>
            <a:endParaRPr lang="en-US" altLang="zh-CN" sz="28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zh-CN" altLang="en-US" sz="2400" dirty="0"/>
              <a:t>可用性</a:t>
            </a:r>
            <a:endParaRPr lang="en-US" altLang="zh-CN" sz="24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zh-CN" altLang="en-US" sz="2400" dirty="0"/>
              <a:t>可移植性</a:t>
            </a:r>
            <a:endParaRPr lang="en-US" altLang="zh-CN" sz="24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zh-CN" altLang="en-US" sz="2400" dirty="0"/>
              <a:t>完整性</a:t>
            </a:r>
            <a:endParaRPr lang="en-US" altLang="zh-CN" sz="24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zh-CN" altLang="en-US" sz="2400" dirty="0"/>
              <a:t>效率</a:t>
            </a:r>
            <a:endParaRPr lang="en-US" altLang="zh-CN" sz="24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zh-CN" altLang="en-US" sz="2400" dirty="0"/>
              <a:t>健壮性</a:t>
            </a:r>
            <a:endParaRPr lang="en-US" altLang="zh-CN" sz="2400" dirty="0"/>
          </a:p>
          <a:p>
            <a:endParaRPr lang="en-US" altLang="zh-CN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776E5D-BB9F-440F-8E94-6BEBF1DD734C}"/>
              </a:ext>
            </a:extLst>
          </p:cNvPr>
          <p:cNvSpPr txBox="1"/>
          <p:nvPr/>
        </p:nvSpPr>
        <p:spPr>
          <a:xfrm>
            <a:off x="2597945" y="600075"/>
            <a:ext cx="3150394" cy="3115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3200" dirty="0"/>
              <a:t>用户界面需求</a:t>
            </a:r>
            <a:endParaRPr lang="en-US" altLang="zh-CN" sz="3200" dirty="0"/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/>
              <a:t>选择界面</a:t>
            </a:r>
            <a:endParaRPr lang="en-US" altLang="zh-CN" sz="2800" dirty="0"/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/>
              <a:t>建图界面</a:t>
            </a:r>
            <a:endParaRPr lang="en-US" altLang="zh-CN" sz="2800" dirty="0"/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/>
              <a:t>标注界面</a:t>
            </a:r>
            <a:endParaRPr lang="en-US" altLang="zh-CN" sz="2800" dirty="0"/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/>
              <a:t>服务界面</a:t>
            </a:r>
            <a:endParaRPr lang="en-US" altLang="zh-CN" sz="2800" dirty="0"/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/>
              <a:t>维护界面</a:t>
            </a:r>
          </a:p>
        </p:txBody>
      </p:sp>
    </p:spTree>
    <p:extLst>
      <p:ext uri="{BB962C8B-B14F-4D97-AF65-F5344CB8AC3E}">
        <p14:creationId xmlns:p14="http://schemas.microsoft.com/office/powerpoint/2010/main" val="636253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963265-3D7E-4CB5-9903-8A21978AA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系统维护</a:t>
            </a:r>
          </a:p>
        </p:txBody>
      </p:sp>
    </p:spTree>
    <p:extLst>
      <p:ext uri="{BB962C8B-B14F-4D97-AF65-F5344CB8AC3E}">
        <p14:creationId xmlns:p14="http://schemas.microsoft.com/office/powerpoint/2010/main" val="38033527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ABF7C4-5DA2-4414-ADB0-4FF5F3E98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系统维护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67CB5A-AA5A-4574-BB5D-D14151C1D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系统升级</a:t>
            </a:r>
            <a:endParaRPr lang="en-US" altLang="zh-CN" dirty="0"/>
          </a:p>
          <a:p>
            <a:pPr lvl="1"/>
            <a:r>
              <a:rPr lang="zh-CN" altLang="en-US" dirty="0"/>
              <a:t>从远端拉取最新代码，并自动编译。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恢复出厂设置</a:t>
            </a:r>
            <a:endParaRPr lang="en-US" altLang="zh-CN" dirty="0"/>
          </a:p>
          <a:p>
            <a:pPr lvl="1"/>
            <a:r>
              <a:rPr lang="zh-CN" altLang="en-US" dirty="0"/>
              <a:t>将数据库的信息全部清空，并将所有地图文件和日志文件全部删除。</a:t>
            </a:r>
          </a:p>
        </p:txBody>
      </p:sp>
    </p:spTree>
    <p:extLst>
      <p:ext uri="{BB962C8B-B14F-4D97-AF65-F5344CB8AC3E}">
        <p14:creationId xmlns:p14="http://schemas.microsoft.com/office/powerpoint/2010/main" val="29928184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0F542D-F42A-47F6-A163-4FC90A80A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需求可追踪</a:t>
            </a:r>
          </a:p>
        </p:txBody>
      </p:sp>
    </p:spTree>
    <p:extLst>
      <p:ext uri="{BB962C8B-B14F-4D97-AF65-F5344CB8AC3E}">
        <p14:creationId xmlns:p14="http://schemas.microsoft.com/office/powerpoint/2010/main" val="18688636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44A663-48A4-4C04-8B52-ED4047A1C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需求可追踪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242767-112A-460B-B99A-EA84A98DCE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736306"/>
          </a:xfrm>
        </p:spPr>
        <p:txBody>
          <a:bodyPr>
            <a:normAutofit/>
          </a:bodyPr>
          <a:lstStyle/>
          <a:p>
            <a:endParaRPr lang="en-US" altLang="zh-CN" sz="2800" dirty="0"/>
          </a:p>
          <a:p>
            <a:r>
              <a:rPr lang="zh-CN" altLang="en-US" sz="2800" dirty="0"/>
              <a:t>需求又分为功能需求和非功能需求。功能需求通过系统体系结构设计的功能来满足。非功能需求通过灵活的节点通信和系统维护功能实现。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BAE2242-AB37-409D-B454-C4C501A4A5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533164"/>
              </p:ext>
            </p:extLst>
          </p:nvPr>
        </p:nvGraphicFramePr>
        <p:xfrm>
          <a:off x="5164932" y="284155"/>
          <a:ext cx="6357938" cy="6289689"/>
        </p:xfrm>
        <a:graphic>
          <a:graphicData uri="http://schemas.openxmlformats.org/drawingml/2006/table">
            <a:tbl>
              <a:tblPr firstRow="1" firstCol="1" bandRow="1"/>
              <a:tblGrid>
                <a:gridCol w="3178969">
                  <a:extLst>
                    <a:ext uri="{9D8B030D-6E8A-4147-A177-3AD203B41FA5}">
                      <a16:colId xmlns:a16="http://schemas.microsoft.com/office/drawing/2014/main" val="2265038737"/>
                    </a:ext>
                  </a:extLst>
                </a:gridCol>
                <a:gridCol w="3178969">
                  <a:extLst>
                    <a:ext uri="{9D8B030D-6E8A-4147-A177-3AD203B41FA5}">
                      <a16:colId xmlns:a16="http://schemas.microsoft.com/office/drawing/2014/main" val="114855707"/>
                    </a:ext>
                  </a:extLst>
                </a:gridCol>
              </a:tblGrid>
              <a:tr h="2995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需求</a:t>
                      </a:r>
                    </a:p>
                  </a:txBody>
                  <a:tcPr marL="59312" marR="59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设计内容</a:t>
                      </a:r>
                    </a:p>
                  </a:txBody>
                  <a:tcPr marL="59312" marR="59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4643856"/>
                  </a:ext>
                </a:extLst>
              </a:tr>
              <a:tr h="2995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手动建图</a:t>
                      </a:r>
                    </a:p>
                  </a:txBody>
                  <a:tcPr marL="59312" marR="59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地图构建</a:t>
                      </a:r>
                    </a:p>
                  </a:txBody>
                  <a:tcPr marL="59312" marR="59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870209"/>
                  </a:ext>
                </a:extLst>
              </a:tr>
              <a:tr h="2995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地图标注</a:t>
                      </a:r>
                    </a:p>
                  </a:txBody>
                  <a:tcPr marL="59312" marR="59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地图标注</a:t>
                      </a:r>
                    </a:p>
                  </a:txBody>
                  <a:tcPr marL="59312" marR="59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74135"/>
                  </a:ext>
                </a:extLst>
              </a:tr>
              <a:tr h="2995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导航</a:t>
                      </a:r>
                    </a:p>
                  </a:txBody>
                  <a:tcPr marL="59312" marR="59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导航</a:t>
                      </a:r>
                    </a:p>
                  </a:txBody>
                  <a:tcPr marL="59312" marR="59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091824"/>
                  </a:ext>
                </a:extLst>
              </a:tr>
              <a:tr h="2995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取物放物</a:t>
                      </a:r>
                    </a:p>
                  </a:txBody>
                  <a:tcPr marL="59312" marR="59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物品抓取，物品释放</a:t>
                      </a:r>
                    </a:p>
                  </a:txBody>
                  <a:tcPr marL="59312" marR="59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125397"/>
                  </a:ext>
                </a:extLst>
              </a:tr>
              <a:tr h="2995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物品识别</a:t>
                      </a:r>
                    </a:p>
                  </a:txBody>
                  <a:tcPr marL="59312" marR="59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物品抓取</a:t>
                      </a:r>
                    </a:p>
                  </a:txBody>
                  <a:tcPr marL="59312" marR="59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8979850"/>
                  </a:ext>
                </a:extLst>
              </a:tr>
              <a:tr h="2995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语音交流</a:t>
                      </a:r>
                    </a:p>
                  </a:txBody>
                  <a:tcPr marL="59312" marR="59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语音识别，语音回复</a:t>
                      </a:r>
                    </a:p>
                  </a:txBody>
                  <a:tcPr marL="59312" marR="59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3398207"/>
                  </a:ext>
                </a:extLst>
              </a:tr>
              <a:tr h="2995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异常处理</a:t>
                      </a:r>
                    </a:p>
                  </a:txBody>
                  <a:tcPr marL="59312" marR="59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异常检测与处理</a:t>
                      </a:r>
                    </a:p>
                  </a:txBody>
                  <a:tcPr marL="59312" marR="59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0411706"/>
                  </a:ext>
                </a:extLst>
              </a:tr>
              <a:tr h="2995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选择界面</a:t>
                      </a:r>
                    </a:p>
                  </a:txBody>
                  <a:tcPr marL="59312" marR="59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用户界面设计</a:t>
                      </a:r>
                    </a:p>
                  </a:txBody>
                  <a:tcPr marL="59312" marR="59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06116"/>
                  </a:ext>
                </a:extLst>
              </a:tr>
              <a:tr h="2995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建图界面</a:t>
                      </a:r>
                    </a:p>
                  </a:txBody>
                  <a:tcPr marL="59312" marR="59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用户界面设计</a:t>
                      </a:r>
                    </a:p>
                  </a:txBody>
                  <a:tcPr marL="59312" marR="59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5876040"/>
                  </a:ext>
                </a:extLst>
              </a:tr>
              <a:tr h="2995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标注界面</a:t>
                      </a:r>
                    </a:p>
                  </a:txBody>
                  <a:tcPr marL="59312" marR="59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用户界面设计</a:t>
                      </a:r>
                    </a:p>
                  </a:txBody>
                  <a:tcPr marL="59312" marR="59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5212363"/>
                  </a:ext>
                </a:extLst>
              </a:tr>
              <a:tr h="2995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服务界面</a:t>
                      </a:r>
                    </a:p>
                  </a:txBody>
                  <a:tcPr marL="59312" marR="59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用户界面设计</a:t>
                      </a:r>
                    </a:p>
                  </a:txBody>
                  <a:tcPr marL="59312" marR="59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5369938"/>
                  </a:ext>
                </a:extLst>
              </a:tr>
              <a:tr h="2995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维护界面</a:t>
                      </a:r>
                    </a:p>
                  </a:txBody>
                  <a:tcPr marL="59312" marR="59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用户界面设计，系统维护</a:t>
                      </a:r>
                    </a:p>
                  </a:txBody>
                  <a:tcPr marL="59312" marR="59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5728147"/>
                  </a:ext>
                </a:extLst>
              </a:tr>
              <a:tr h="2995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响应时间</a:t>
                      </a:r>
                    </a:p>
                  </a:txBody>
                  <a:tcPr marL="59312" marR="59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由硬件决定</a:t>
                      </a:r>
                    </a:p>
                  </a:txBody>
                  <a:tcPr marL="59312" marR="59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409039"/>
                  </a:ext>
                </a:extLst>
              </a:tr>
              <a:tr h="2995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功耗</a:t>
                      </a:r>
                    </a:p>
                  </a:txBody>
                  <a:tcPr marL="59312" marR="59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由硬件决定</a:t>
                      </a:r>
                    </a:p>
                  </a:txBody>
                  <a:tcPr marL="59312" marR="59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0033583"/>
                  </a:ext>
                </a:extLst>
              </a:tr>
              <a:tr h="2995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处理能力</a:t>
                      </a:r>
                    </a:p>
                  </a:txBody>
                  <a:tcPr marL="59312" marR="59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异常检测与处理</a:t>
                      </a:r>
                    </a:p>
                  </a:txBody>
                  <a:tcPr marL="59312" marR="59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0465366"/>
                  </a:ext>
                </a:extLst>
              </a:tr>
              <a:tr h="2995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可用性</a:t>
                      </a:r>
                    </a:p>
                  </a:txBody>
                  <a:tcPr marL="59312" marR="59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详细设计</a:t>
                      </a:r>
                    </a:p>
                  </a:txBody>
                  <a:tcPr marL="59312" marR="59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905957"/>
                  </a:ext>
                </a:extLst>
              </a:tr>
              <a:tr h="2995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可移植性</a:t>
                      </a:r>
                    </a:p>
                  </a:txBody>
                  <a:tcPr marL="59312" marR="59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系统层次结构设计，</a:t>
                      </a:r>
                      <a:r>
                        <a:rPr lang="en-US" sz="1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r>
                        <a:rPr lang="zh-CN" sz="1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系统维护</a:t>
                      </a:r>
                    </a:p>
                  </a:txBody>
                  <a:tcPr marL="59312" marR="59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8356745"/>
                  </a:ext>
                </a:extLst>
              </a:tr>
              <a:tr h="2995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完整性</a:t>
                      </a:r>
                    </a:p>
                  </a:txBody>
                  <a:tcPr marL="59312" marR="59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详细设计</a:t>
                      </a:r>
                    </a:p>
                  </a:txBody>
                  <a:tcPr marL="59312" marR="59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8608304"/>
                  </a:ext>
                </a:extLst>
              </a:tr>
              <a:tr h="2995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效率</a:t>
                      </a:r>
                    </a:p>
                  </a:txBody>
                  <a:tcPr marL="59312" marR="59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系统层次结构设计，</a:t>
                      </a:r>
                      <a:r>
                        <a:rPr lang="en-US" sz="1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r>
                        <a:rPr lang="zh-CN" sz="1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详细设计</a:t>
                      </a:r>
                    </a:p>
                  </a:txBody>
                  <a:tcPr marL="59312" marR="59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8031844"/>
                  </a:ext>
                </a:extLst>
              </a:tr>
              <a:tr h="2995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健壮性</a:t>
                      </a:r>
                    </a:p>
                  </a:txBody>
                  <a:tcPr marL="59312" marR="59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异常检测与处理</a:t>
                      </a:r>
                    </a:p>
                  </a:txBody>
                  <a:tcPr marL="59312" marR="59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7787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92140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25B93-0779-4533-A137-AD62572F6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Gitlab</a:t>
            </a:r>
            <a:r>
              <a:rPr lang="zh-CN" altLang="en-US" dirty="0"/>
              <a:t>过程管理</a:t>
            </a:r>
          </a:p>
        </p:txBody>
      </p:sp>
    </p:spTree>
    <p:extLst>
      <p:ext uri="{BB962C8B-B14F-4D97-AF65-F5344CB8AC3E}">
        <p14:creationId xmlns:p14="http://schemas.microsoft.com/office/powerpoint/2010/main" val="34161766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2B2133-FF7D-4700-88DB-EAEF9CB52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Issues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58352F8-BAE9-4B10-8CD6-97FB23988C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2584730" cy="3811588"/>
          </a:xfrm>
        </p:spPr>
        <p:txBody>
          <a:bodyPr>
            <a:normAutofit/>
          </a:bodyPr>
          <a:lstStyle/>
          <a:p>
            <a:endParaRPr lang="en-US" altLang="zh-CN" sz="2800" dirty="0"/>
          </a:p>
          <a:p>
            <a:r>
              <a:rPr lang="zh-CN" altLang="en-US" sz="2800" dirty="0"/>
              <a:t>除了通过</a:t>
            </a:r>
            <a:r>
              <a:rPr lang="en-US" altLang="zh-CN" sz="2800" dirty="0"/>
              <a:t>Issues</a:t>
            </a:r>
            <a:r>
              <a:rPr lang="zh-CN" altLang="en-US" sz="2800" dirty="0"/>
              <a:t>发布任务，我们还通过</a:t>
            </a:r>
            <a:r>
              <a:rPr lang="en-US" altLang="zh-CN" sz="2800" dirty="0"/>
              <a:t>Issues</a:t>
            </a:r>
            <a:r>
              <a:rPr lang="zh-CN" altLang="en-US" sz="2800" dirty="0"/>
              <a:t>完成文档的审核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C8A7F57-8B72-451D-86B8-5AD242FC0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913" y="323538"/>
            <a:ext cx="4807197" cy="60772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3452C67-4AF6-4939-A86D-155EBED93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543" y="1200802"/>
            <a:ext cx="4235668" cy="276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3745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1774B7B-2EB9-4F71-A987-B7E99650E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CI/CD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2525119-29D4-4D9E-97D1-C562F3AEA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51164" y="586822"/>
            <a:ext cx="600263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altLang="zh-CN" sz="180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zh-CN" altLang="en-US" sz="1800"/>
              <a:t>通过</a:t>
            </a:r>
            <a:r>
              <a:rPr lang="en-US" altLang="zh-CN" sz="1800"/>
              <a:t>CI/CD</a:t>
            </a:r>
            <a:r>
              <a:rPr lang="zh-CN" altLang="en-US" sz="1800"/>
              <a:t>对代码进行单元测试和部署。</a:t>
            </a:r>
          </a:p>
        </p:txBody>
      </p:sp>
      <p:pic>
        <p:nvPicPr>
          <p:cNvPr id="6" name="图片 5" descr="图形用户界面, 文本, 应用程序&#10;&#10;描述已自动生成">
            <a:extLst>
              <a:ext uri="{FF2B5EF4-FFF2-40B4-BE49-F238E27FC236}">
                <a16:creationId xmlns:a16="http://schemas.microsoft.com/office/drawing/2014/main" id="{5B2B0D67-76A3-4641-A066-E63803B8F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125" y="2734056"/>
            <a:ext cx="9108142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963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C797C5-A2AC-460B-8AAF-84ED9B4A3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Wiki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29B63E1-70AB-4039-ACD6-6457AD61BED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altLang="zh-CN" sz="2800" dirty="0"/>
          </a:p>
          <a:p>
            <a:r>
              <a:rPr lang="zh-CN" altLang="en-US" sz="2800" dirty="0"/>
              <a:t>除了通过</a:t>
            </a:r>
            <a:r>
              <a:rPr lang="en-US" altLang="zh-CN" sz="2800" dirty="0"/>
              <a:t>Wiki</a:t>
            </a:r>
            <a:r>
              <a:rPr lang="zh-CN" altLang="en-US" sz="2800" dirty="0"/>
              <a:t>记录会议纪要，还添加了接口定义文档，方便编码时查看和修改。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FA4E577-106B-41A7-8701-5ED43A269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863" y="768213"/>
            <a:ext cx="5340624" cy="532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607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539998-7560-4809-9399-963F64130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Thanks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1606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63FD0B-75AB-4FD0-A7EC-FEB7AA709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数据库设计</a:t>
            </a:r>
          </a:p>
        </p:txBody>
      </p:sp>
    </p:spTree>
    <p:extLst>
      <p:ext uri="{BB962C8B-B14F-4D97-AF65-F5344CB8AC3E}">
        <p14:creationId xmlns:p14="http://schemas.microsoft.com/office/powerpoint/2010/main" val="2083208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8651FB9-EFC1-48F9-9ABA-041BBB2F6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5" y="552906"/>
            <a:ext cx="5165936" cy="167490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数据库设计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07A79C-24C7-4903-B4A3-775B1D558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90909" y="552906"/>
            <a:ext cx="5159825" cy="16749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zh-CN" altLang="en-US" sz="2000" dirty="0"/>
              <a:t>数据库在这个系统中承担了存储地图有关信息的内容，包括地图名称、地图文件路径、标注文件路径和用户前端显示的地图文件路径。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F0B6F41-98D2-43B5-B278-0E8A1FC1B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66" y="2543596"/>
            <a:ext cx="10515569" cy="362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881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65ED71-729B-415E-B4FF-11481C8E7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系统体系结构设计</a:t>
            </a:r>
          </a:p>
        </p:txBody>
      </p:sp>
    </p:spTree>
    <p:extLst>
      <p:ext uri="{BB962C8B-B14F-4D97-AF65-F5344CB8AC3E}">
        <p14:creationId xmlns:p14="http://schemas.microsoft.com/office/powerpoint/2010/main" val="2687488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35717E-573E-4167-9E8F-5FCB9DD8E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系统体系结构设计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C3A778E-B035-4B8C-99A7-215B4FA83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0100" y="732016"/>
            <a:ext cx="10380666" cy="11118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ctr">
              <a:buFont typeface="Arial" panose="020B0604020202020204" pitchFamily="34" charset="0"/>
              <a:buChar char="•"/>
            </a:pPr>
            <a:endParaRPr lang="en-US" altLang="zh-CN" sz="1400" dirty="0"/>
          </a:p>
          <a:p>
            <a:pPr indent="-228600" algn="ctr">
              <a:buFont typeface="Arial" panose="020B0604020202020204" pitchFamily="34" charset="0"/>
              <a:buChar char="•"/>
            </a:pPr>
            <a:r>
              <a:rPr lang="zh-CN" altLang="en-US" sz="2000" dirty="0"/>
              <a:t>系统体系结构从上至下分为用户层、调度层、控制层和功能层，分别承载了不同的任务，呈现一个层次化结构设计。</a:t>
            </a:r>
          </a:p>
        </p:txBody>
      </p:sp>
      <p:pic>
        <p:nvPicPr>
          <p:cNvPr id="19" name="图片 18" descr="图形用户界面, 应用程序, Teams&#10;&#10;描述已自动生成">
            <a:extLst>
              <a:ext uri="{FF2B5EF4-FFF2-40B4-BE49-F238E27FC236}">
                <a16:creationId xmlns:a16="http://schemas.microsoft.com/office/drawing/2014/main" id="{C686BD8C-2F78-42F5-9A53-117036C3B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740100"/>
            <a:ext cx="10865644" cy="494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492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D081C67-B45A-4248-81D2-40721914E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5" y="552906"/>
            <a:ext cx="5165936" cy="167490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系统体系结构设计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5126526-A5C6-4BA3-84E6-3F6639E242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90909" y="552906"/>
            <a:ext cx="5159825" cy="16749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zh-CN" altLang="en-US" sz="2000" dirty="0"/>
              <a:t>用户层主要模块是用户界面。向上响应用户指令，向下启动调度器，执行相关的服务</a:t>
            </a:r>
          </a:p>
        </p:txBody>
      </p:sp>
      <p:pic>
        <p:nvPicPr>
          <p:cNvPr id="6" name="图片 5" descr="图形用户界面, 应用程序, Teams&#10;&#10;描述已自动生成">
            <a:extLst>
              <a:ext uri="{FF2B5EF4-FFF2-40B4-BE49-F238E27FC236}">
                <a16:creationId xmlns:a16="http://schemas.microsoft.com/office/drawing/2014/main" id="{387A558A-90BF-41FC-B140-E0151C0A95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12" r="38949" b="66685"/>
          <a:stretch/>
        </p:blipFill>
        <p:spPr>
          <a:xfrm>
            <a:off x="1766224" y="2405149"/>
            <a:ext cx="8653452" cy="389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960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1401</Words>
  <Application>Microsoft Office PowerPoint</Application>
  <PresentationFormat>宽屏</PresentationFormat>
  <Paragraphs>248</Paragraphs>
  <Slides>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5" baseType="lpstr">
      <vt:lpstr>等线</vt:lpstr>
      <vt:lpstr>等线 Light</vt:lpstr>
      <vt:lpstr>宋体</vt:lpstr>
      <vt:lpstr>Arial</vt:lpstr>
      <vt:lpstr>Calibri</vt:lpstr>
      <vt:lpstr>Times New Roman</vt:lpstr>
      <vt:lpstr>Office 主题​​</vt:lpstr>
      <vt:lpstr>家政服务机器人小智  --软件设计报告</vt:lpstr>
      <vt:lpstr>展示内容</vt:lpstr>
      <vt:lpstr>需求概述</vt:lpstr>
      <vt:lpstr>需求概述</vt:lpstr>
      <vt:lpstr>数据库设计</vt:lpstr>
      <vt:lpstr>数据库设计</vt:lpstr>
      <vt:lpstr>系统体系结构设计</vt:lpstr>
      <vt:lpstr>系统体系结构设计</vt:lpstr>
      <vt:lpstr>系统体系结构设计</vt:lpstr>
      <vt:lpstr>系统体系结构设计</vt:lpstr>
      <vt:lpstr>系统体系结构设计</vt:lpstr>
      <vt:lpstr>系统体系结构设计</vt:lpstr>
      <vt:lpstr>系统类图</vt:lpstr>
      <vt:lpstr>用户界面设计</vt:lpstr>
      <vt:lpstr>主界面</vt:lpstr>
      <vt:lpstr>地图选择界面</vt:lpstr>
      <vt:lpstr>建图界面</vt:lpstr>
      <vt:lpstr>标注界面</vt:lpstr>
      <vt:lpstr>服务界面</vt:lpstr>
      <vt:lpstr>系统维护界面</vt:lpstr>
      <vt:lpstr>接口设计</vt:lpstr>
      <vt:lpstr>接口设计</vt:lpstr>
      <vt:lpstr>接口设计</vt:lpstr>
      <vt:lpstr>详细设计</vt:lpstr>
      <vt:lpstr>详细设计</vt:lpstr>
      <vt:lpstr>手动建图</vt:lpstr>
      <vt:lpstr>地图标注</vt:lpstr>
      <vt:lpstr>取物和语音服务</vt:lpstr>
      <vt:lpstr>启动服务</vt:lpstr>
      <vt:lpstr>语音识别</vt:lpstr>
      <vt:lpstr>导航</vt:lpstr>
      <vt:lpstr>物品抓取</vt:lpstr>
      <vt:lpstr>物品释放</vt:lpstr>
      <vt:lpstr>语音回复</vt:lpstr>
      <vt:lpstr>异常处理</vt:lpstr>
      <vt:lpstr>异常处理</vt:lpstr>
      <vt:lpstr>障碍物检测</vt:lpstr>
      <vt:lpstr>异常姿态检测</vt:lpstr>
      <vt:lpstr>物品识别失败</vt:lpstr>
      <vt:lpstr>系统维护</vt:lpstr>
      <vt:lpstr>系统维护</vt:lpstr>
      <vt:lpstr>需求可追踪</vt:lpstr>
      <vt:lpstr>需求可追踪</vt:lpstr>
      <vt:lpstr>Gitlab过程管理</vt:lpstr>
      <vt:lpstr>Issues</vt:lpstr>
      <vt:lpstr>CI/CD</vt:lpstr>
      <vt:lpstr>Wiki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家政服务机器人小智  --软件设计报告</dc:title>
  <dc:creator>彭 维崑</dc:creator>
  <cp:lastModifiedBy>zq z</cp:lastModifiedBy>
  <cp:revision>26</cp:revision>
  <dcterms:created xsi:type="dcterms:W3CDTF">2021-04-29T13:33:35Z</dcterms:created>
  <dcterms:modified xsi:type="dcterms:W3CDTF">2021-04-30T01:48:54Z</dcterms:modified>
</cp:coreProperties>
</file>